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1" r:id="rId1"/>
    <p:sldMasterId id="2147484253" r:id="rId2"/>
    <p:sldMasterId id="2147484266" r:id="rId3"/>
  </p:sldMasterIdLst>
  <p:sldIdLst>
    <p:sldId id="256" r:id="rId4"/>
    <p:sldId id="268" r:id="rId5"/>
    <p:sldId id="269" r:id="rId6"/>
    <p:sldId id="257" r:id="rId7"/>
    <p:sldId id="258" r:id="rId8"/>
    <p:sldId id="259" r:id="rId9"/>
    <p:sldId id="264" r:id="rId10"/>
    <p:sldId id="261" r:id="rId11"/>
    <p:sldId id="262" r:id="rId12"/>
    <p:sldId id="265" r:id="rId13"/>
    <p:sldId id="263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4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05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8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69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398" y="1122363"/>
            <a:ext cx="9143206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398" y="3602038"/>
            <a:ext cx="914320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17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26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5163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51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72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517" y="1598613"/>
            <a:ext cx="4782796" cy="453866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4753" y="1598613"/>
            <a:ext cx="4784384" cy="453866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49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5163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75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7543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20" y="1681163"/>
            <a:ext cx="51829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20" y="2505075"/>
            <a:ext cx="518295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069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802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49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1674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2950" y="987426"/>
            <a:ext cx="617222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16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19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40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1674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2950" y="987426"/>
            <a:ext cx="617222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16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091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20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509629" y="152401"/>
            <a:ext cx="2429508" cy="59848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518" y="152401"/>
            <a:ext cx="7137672" cy="5984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501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518" y="152401"/>
            <a:ext cx="9719619" cy="12620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866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398" y="1122363"/>
            <a:ext cx="9143206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398" y="3602038"/>
            <a:ext cx="914320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26F9-8ACD-4DE7-AE1F-E1D2911D8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976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33BFA-D6A3-4B57-BC75-213B64063E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4893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5163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51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31AE-85C5-47D8-81EF-513ADAA41D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9806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517" y="1598613"/>
            <a:ext cx="4782796" cy="453866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4753" y="1598613"/>
            <a:ext cx="4784384" cy="453866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3DD9-5526-4BE7-AC40-37B0C4F3A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6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5163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75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7543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20" y="1681163"/>
            <a:ext cx="51829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20" y="2505075"/>
            <a:ext cx="518295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CA8A5-B1A3-4747-B290-BB25BC23A2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3404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AC2D-34F7-4E1E-9C61-C00569F620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10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488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F9F7-C790-4774-BC20-F7240EDEC8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5830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1674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2950" y="987426"/>
            <a:ext cx="617222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16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E0B2A-D4CA-4210-8471-5C09874919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6618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1674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2950" y="987426"/>
            <a:ext cx="617222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167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AF84C-78C1-4137-B649-7F67BECABA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2399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79C3F-C249-453A-B68F-ADEF7AE9CA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6059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509629" y="152401"/>
            <a:ext cx="2429508" cy="59848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518" y="152401"/>
            <a:ext cx="7137672" cy="5984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81C94-ED3F-406D-AD60-531D89FCE2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083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518" y="152401"/>
            <a:ext cx="9719619" cy="12620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219518" y="1598613"/>
            <a:ext cx="9719619" cy="45386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770A-9663-44ED-802F-EECE1D9FFB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848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6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64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58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74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31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04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404813"/>
            <a:ext cx="1589502" cy="766762"/>
            <a:chOff x="0" y="715"/>
            <a:chExt cx="1001" cy="483"/>
          </a:xfrm>
        </p:grpSpPr>
        <p:sp>
          <p:nvSpPr>
            <p:cNvPr id="1033" name="AutoShape 2"/>
            <p:cNvSpPr>
              <a:spLocks noChangeArrowheads="1"/>
            </p:cNvSpPr>
            <p:nvPr/>
          </p:nvSpPr>
          <p:spPr bwMode="auto">
            <a:xfrm>
              <a:off x="661" y="715"/>
              <a:ext cx="340" cy="483"/>
            </a:xfrm>
            <a:prstGeom prst="roundRect">
              <a:avLst>
                <a:gd name="adj" fmla="val 16667"/>
              </a:avLst>
            </a:prstGeom>
            <a:solidFill>
              <a:srgbClr val="FE750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 sz="1800"/>
            </a:p>
          </p:txBody>
        </p:sp>
        <p:sp>
          <p:nvSpPr>
            <p:cNvPr id="1034" name="AutoShape 3"/>
            <p:cNvSpPr>
              <a:spLocks noChangeArrowheads="1"/>
            </p:cNvSpPr>
            <p:nvPr/>
          </p:nvSpPr>
          <p:spPr bwMode="auto">
            <a:xfrm>
              <a:off x="221" y="715"/>
              <a:ext cx="340" cy="483"/>
            </a:xfrm>
            <a:prstGeom prst="roundRect">
              <a:avLst>
                <a:gd name="adj" fmla="val 16667"/>
              </a:avLst>
            </a:prstGeom>
            <a:solidFill>
              <a:srgbClr val="FCB2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 sz="1800"/>
            </a:p>
          </p:txBody>
        </p:sp>
        <p:sp>
          <p:nvSpPr>
            <p:cNvPr id="1035" name="Freeform 4"/>
            <p:cNvSpPr>
              <a:spLocks noChangeArrowheads="1"/>
            </p:cNvSpPr>
            <p:nvPr/>
          </p:nvSpPr>
          <p:spPr bwMode="auto">
            <a:xfrm rot="5400000">
              <a:off x="-161" y="877"/>
              <a:ext cx="483" cy="159"/>
            </a:xfrm>
            <a:custGeom>
              <a:avLst/>
              <a:gdLst>
                <a:gd name="T0" fmla="*/ 0 w 524182"/>
                <a:gd name="T1" fmla="*/ 0 h 161366"/>
                <a:gd name="T2" fmla="*/ 0 w 524182"/>
                <a:gd name="T3" fmla="*/ 0 h 161366"/>
                <a:gd name="T4" fmla="*/ 0 w 524182"/>
                <a:gd name="T5" fmla="*/ 0 h 161366"/>
                <a:gd name="T6" fmla="*/ 0 w 524182"/>
                <a:gd name="T7" fmla="*/ 0 h 161366"/>
                <a:gd name="T8" fmla="*/ 0 w 524182"/>
                <a:gd name="T9" fmla="*/ 0 h 161366"/>
                <a:gd name="T10" fmla="*/ 0 w 524182"/>
                <a:gd name="T11" fmla="*/ 0 h 161366"/>
                <a:gd name="T12" fmla="*/ 0 w 524182"/>
                <a:gd name="T13" fmla="*/ 0 h 161366"/>
                <a:gd name="T14" fmla="*/ 0 w 524182"/>
                <a:gd name="T15" fmla="*/ 0 h 161366"/>
                <a:gd name="T16" fmla="*/ 0 w 524182"/>
                <a:gd name="T17" fmla="*/ 0 h 1613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14108 w 524182"/>
                <a:gd name="T28" fmla="*/ 14208 h 161366"/>
                <a:gd name="T29" fmla="*/ 510074 w 524182"/>
                <a:gd name="T30" fmla="*/ 161366 h 1613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4182" h="161366">
                  <a:moveTo>
                    <a:pt x="47066" y="0"/>
                  </a:moveTo>
                  <a:lnTo>
                    <a:pt x="477116" y="0"/>
                  </a:lnTo>
                  <a:cubicBezTo>
                    <a:pt x="503109" y="0"/>
                    <a:pt x="524182" y="21072"/>
                    <a:pt x="524182" y="47066"/>
                  </a:cubicBezTo>
                  <a:lnTo>
                    <a:pt x="524182" y="161366"/>
                  </a:lnTo>
                  <a:lnTo>
                    <a:pt x="0" y="161366"/>
                  </a:lnTo>
                  <a:lnTo>
                    <a:pt x="0" y="47066"/>
                  </a:lnTo>
                  <a:lnTo>
                    <a:pt x="0" y="47065"/>
                  </a:lnTo>
                  <a:cubicBezTo>
                    <a:pt x="0" y="21072"/>
                    <a:pt x="21072" y="0"/>
                    <a:pt x="47066" y="0"/>
                  </a:cubicBezTo>
                  <a:close/>
                </a:path>
              </a:pathLst>
            </a:custGeom>
            <a:solidFill>
              <a:srgbClr val="89C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800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518" y="152401"/>
            <a:ext cx="9719619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040" tIns="60840" rIns="122040" bIns="608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請按此一下，以編輯題名文字格式。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518" y="1598613"/>
            <a:ext cx="9719619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040" tIns="60840" rIns="122040" bIns="60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請按此一下，以編輯大綱文字格式。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219518" y="6448426"/>
            <a:ext cx="6934419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040" tIns="60840" rIns="122040" bIns="6084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0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255563" y="6448426"/>
            <a:ext cx="212939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040" tIns="60840" rIns="122040" bIns="608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2000" b="1">
                <a:solidFill>
                  <a:srgbClr val="006600"/>
                </a:solidFill>
                <a:latin typeface="+mn-lt"/>
                <a:ea typeface="+mn-ea"/>
              </a:defRPr>
            </a:lvl1pPr>
          </a:lstStyle>
          <a:p>
            <a:fld id="{FB3FC1F8-1B47-4A16-8058-0ED6C88CBFC5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10489757" y="6448426"/>
            <a:ext cx="90193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040" tIns="60840" rIns="122040" bIns="608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1800" b="1">
                <a:solidFill>
                  <a:srgbClr val="006600"/>
                </a:solidFill>
                <a:latin typeface="細明體" pitchFamily="49" charset="-120"/>
                <a:ea typeface="細明體" pitchFamily="49" charset="-120"/>
              </a:defRPr>
            </a:lvl1pPr>
          </a:lstStyle>
          <a:p>
            <a:fld id="{96629AE5-9C7A-4C07-8E63-64C2662880F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2" name="Picture 12" descr="雲林上場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301" y="182563"/>
            <a:ext cx="14402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90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9pPr>
    </p:titleStyle>
    <p:bodyStyle>
      <a:lvl1pPr marL="342900" indent="-342900" algn="l" defTabSz="449263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5407025"/>
            <a:ext cx="12158654" cy="1430338"/>
            <a:chOff x="0" y="3406"/>
            <a:chExt cx="7657" cy="901"/>
          </a:xfrm>
        </p:grpSpPr>
        <p:sp>
          <p:nvSpPr>
            <p:cNvPr id="2061" name="Freeform 2"/>
            <p:cNvSpPr>
              <a:spLocks noChangeArrowheads="1"/>
            </p:cNvSpPr>
            <p:nvPr/>
          </p:nvSpPr>
          <p:spPr bwMode="auto">
            <a:xfrm rot="5400000">
              <a:off x="3459" y="101"/>
              <a:ext cx="739" cy="7657"/>
            </a:xfrm>
            <a:custGeom>
              <a:avLst/>
              <a:gdLst>
                <a:gd name="T0" fmla="*/ 0 w 904412"/>
                <a:gd name="T1" fmla="*/ 0 h 9144000"/>
                <a:gd name="T2" fmla="*/ 0 w 904412"/>
                <a:gd name="T3" fmla="*/ 0 h 9144000"/>
                <a:gd name="T4" fmla="*/ 0 w 904412"/>
                <a:gd name="T5" fmla="*/ 0 h 9144000"/>
                <a:gd name="T6" fmla="*/ 0 w 904412"/>
                <a:gd name="T7" fmla="*/ 0 h 9144000"/>
                <a:gd name="T8" fmla="*/ 0 w 904412"/>
                <a:gd name="T9" fmla="*/ 0 h 9144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800"/>
            </a:p>
          </p:txBody>
        </p:sp>
        <p:sp>
          <p:nvSpPr>
            <p:cNvPr id="2062" name="Freeform 3"/>
            <p:cNvSpPr>
              <a:spLocks noChangeArrowheads="1"/>
            </p:cNvSpPr>
            <p:nvPr/>
          </p:nvSpPr>
          <p:spPr bwMode="auto">
            <a:xfrm rot="5400000">
              <a:off x="3378" y="29"/>
              <a:ext cx="901" cy="7657"/>
            </a:xfrm>
            <a:custGeom>
              <a:avLst/>
              <a:gdLst>
                <a:gd name="T0" fmla="*/ 0 w 1096862"/>
                <a:gd name="T1" fmla="*/ 0 h 9144000"/>
                <a:gd name="T2" fmla="*/ 0 w 1096862"/>
                <a:gd name="T3" fmla="*/ 0 h 9144000"/>
                <a:gd name="T4" fmla="*/ 0 w 1096862"/>
                <a:gd name="T5" fmla="*/ 0 h 9144000"/>
                <a:gd name="T6" fmla="*/ 0 w 1096862"/>
                <a:gd name="T7" fmla="*/ 0 h 9144000"/>
                <a:gd name="T8" fmla="*/ 0 w 1096862"/>
                <a:gd name="T9" fmla="*/ 0 h 9144000"/>
                <a:gd name="T10" fmla="*/ 0 w 1096862"/>
                <a:gd name="T11" fmla="*/ 0 h 9144000"/>
                <a:gd name="T12" fmla="*/ 0 w 1096862"/>
                <a:gd name="T13" fmla="*/ 0 h 9144000"/>
                <a:gd name="T14" fmla="*/ 0 w 1096862"/>
                <a:gd name="T15" fmla="*/ 0 h 9144000"/>
                <a:gd name="T16" fmla="*/ 0 w 1096862"/>
                <a:gd name="T17" fmla="*/ 0 h 9144000"/>
                <a:gd name="T18" fmla="*/ 0 w 1096862"/>
                <a:gd name="T19" fmla="*/ 0 h 9144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lnTo>
                    <a:pt x="1096861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800"/>
            </a:p>
          </p:txBody>
        </p:sp>
      </p:grp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0" y="260351"/>
            <a:ext cx="1125831" cy="504825"/>
            <a:chOff x="1" y="504"/>
            <a:chExt cx="649" cy="309"/>
          </a:xfrm>
        </p:grpSpPr>
        <p:sp>
          <p:nvSpPr>
            <p:cNvPr id="2058" name="AutoShape 5"/>
            <p:cNvSpPr>
              <a:spLocks noChangeArrowheads="1"/>
            </p:cNvSpPr>
            <p:nvPr/>
          </p:nvSpPr>
          <p:spPr bwMode="auto">
            <a:xfrm>
              <a:off x="432" y="504"/>
              <a:ext cx="218" cy="309"/>
            </a:xfrm>
            <a:prstGeom prst="roundRect">
              <a:avLst>
                <a:gd name="adj" fmla="val 16667"/>
              </a:avLst>
            </a:prstGeom>
            <a:solidFill>
              <a:srgbClr val="FE750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 sz="1800"/>
            </a:p>
          </p:txBody>
        </p:sp>
        <p:sp>
          <p:nvSpPr>
            <p:cNvPr id="2059" name="AutoShape 6"/>
            <p:cNvSpPr>
              <a:spLocks noChangeArrowheads="1"/>
            </p:cNvSpPr>
            <p:nvPr/>
          </p:nvSpPr>
          <p:spPr bwMode="auto">
            <a:xfrm>
              <a:off x="140" y="504"/>
              <a:ext cx="218" cy="309"/>
            </a:xfrm>
            <a:prstGeom prst="roundRect">
              <a:avLst>
                <a:gd name="adj" fmla="val 16667"/>
              </a:avLst>
            </a:prstGeom>
            <a:solidFill>
              <a:srgbClr val="FCB2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TW" altLang="en-US" sz="1800"/>
            </a:p>
          </p:txBody>
        </p:sp>
        <p:sp>
          <p:nvSpPr>
            <p:cNvPr id="2060" name="Freeform 7"/>
            <p:cNvSpPr>
              <a:spLocks noChangeArrowheads="1"/>
            </p:cNvSpPr>
            <p:nvPr/>
          </p:nvSpPr>
          <p:spPr bwMode="auto">
            <a:xfrm rot="5400000">
              <a:off x="-104" y="610"/>
              <a:ext cx="309" cy="97"/>
            </a:xfrm>
            <a:custGeom>
              <a:avLst/>
              <a:gdLst>
                <a:gd name="T0" fmla="*/ 0 w 524182"/>
                <a:gd name="T1" fmla="*/ 0 h 161366"/>
                <a:gd name="T2" fmla="*/ 0 w 524182"/>
                <a:gd name="T3" fmla="*/ 0 h 161366"/>
                <a:gd name="T4" fmla="*/ 0 w 524182"/>
                <a:gd name="T5" fmla="*/ 0 h 161366"/>
                <a:gd name="T6" fmla="*/ 0 w 524182"/>
                <a:gd name="T7" fmla="*/ 0 h 161366"/>
                <a:gd name="T8" fmla="*/ 0 w 524182"/>
                <a:gd name="T9" fmla="*/ 0 h 161366"/>
                <a:gd name="T10" fmla="*/ 0 w 524182"/>
                <a:gd name="T11" fmla="*/ 0 h 161366"/>
                <a:gd name="T12" fmla="*/ 0 w 524182"/>
                <a:gd name="T13" fmla="*/ 0 h 161366"/>
                <a:gd name="T14" fmla="*/ 0 w 524182"/>
                <a:gd name="T15" fmla="*/ 0 h 161366"/>
                <a:gd name="T16" fmla="*/ 0 w 524182"/>
                <a:gd name="T17" fmla="*/ 0 h 1613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13571 w 524182"/>
                <a:gd name="T28" fmla="*/ 13309 h 161366"/>
                <a:gd name="T29" fmla="*/ 510611 w 524182"/>
                <a:gd name="T30" fmla="*/ 161366 h 1613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4182" h="161366">
                  <a:moveTo>
                    <a:pt x="47066" y="0"/>
                  </a:moveTo>
                  <a:lnTo>
                    <a:pt x="477116" y="0"/>
                  </a:lnTo>
                  <a:cubicBezTo>
                    <a:pt x="503109" y="0"/>
                    <a:pt x="524182" y="21072"/>
                    <a:pt x="524182" y="47066"/>
                  </a:cubicBezTo>
                  <a:lnTo>
                    <a:pt x="524182" y="161366"/>
                  </a:lnTo>
                  <a:lnTo>
                    <a:pt x="0" y="161366"/>
                  </a:lnTo>
                  <a:lnTo>
                    <a:pt x="0" y="47066"/>
                  </a:lnTo>
                  <a:lnTo>
                    <a:pt x="0" y="47065"/>
                  </a:lnTo>
                  <a:cubicBezTo>
                    <a:pt x="0" y="21072"/>
                    <a:pt x="21072" y="0"/>
                    <a:pt x="47066" y="0"/>
                  </a:cubicBezTo>
                  <a:close/>
                </a:path>
              </a:pathLst>
            </a:custGeom>
            <a:solidFill>
              <a:srgbClr val="89C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800"/>
            </a:p>
          </p:txBody>
        </p:sp>
      </p:grp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19518" y="152401"/>
            <a:ext cx="9719619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040" tIns="60840" rIns="122040" bIns="608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請按此一下，以編輯題名文字格式。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518" y="1598613"/>
            <a:ext cx="9719619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040" tIns="60840" rIns="122040" bIns="60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請按此一下，以編輯大綱文字格式。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1219518" y="6448426"/>
            <a:ext cx="6934419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040" tIns="60840" rIns="122040" bIns="6084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 sz="200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r>
              <a:rPr lang="en-US" altLang="zh-TW"/>
              <a:t>(</a:t>
            </a:r>
            <a:r>
              <a:rPr lang="zh-TW" altLang="zh-TW"/>
              <a:t>雲林縣政府</a:t>
            </a:r>
            <a:r>
              <a:rPr lang="en-US" altLang="zh-TW"/>
              <a:t>)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8255563" y="6448426"/>
            <a:ext cx="212939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040" tIns="60840" rIns="122040" bIns="608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2000" b="1">
                <a:solidFill>
                  <a:srgbClr val="0066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zh-TW"/>
              <a:t>二〇一八年十一月十六日 星期五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10489757" y="6448426"/>
            <a:ext cx="90193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040" tIns="60840" rIns="122040" bIns="608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1800" b="1">
                <a:solidFill>
                  <a:srgbClr val="006600"/>
                </a:solidFill>
                <a:latin typeface="細明體" pitchFamily="49" charset="-120"/>
                <a:ea typeface="細明體" pitchFamily="49" charset="-120"/>
              </a:defRPr>
            </a:lvl1pPr>
          </a:lstStyle>
          <a:p>
            <a:pPr>
              <a:defRPr/>
            </a:pPr>
            <a:fld id="{135BBE1B-7D19-47C7-8B32-90A4CDA2DF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7" name="Picture 12" descr="雲林上場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57" y="182563"/>
            <a:ext cx="136878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2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hf sldNum="0" hdr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細明體" panose="02020509000000000000" pitchFamily="49" charset="-120"/>
          <a:ea typeface="細明體" panose="02020509000000000000" pitchFamily="49" charset="-120"/>
        </a:defRPr>
      </a:lvl9pPr>
    </p:titleStyle>
    <p:bodyStyle>
      <a:lvl1pPr marL="342900" indent="-342900" algn="l" defTabSz="449263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50950" y="4236357"/>
            <a:ext cx="8782366" cy="1324576"/>
          </a:xfrm>
        </p:spPr>
        <p:txBody>
          <a:bodyPr/>
          <a:lstStyle/>
          <a:p>
            <a:r>
              <a:rPr lang="zh-TW" altLang="en-US" sz="7200" b="1" dirty="0" smtClean="0">
                <a:solidFill>
                  <a:schemeClr val="accent2">
                    <a:lumMod val="50000"/>
                  </a:schemeClr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實價登錄</a:t>
            </a:r>
            <a:r>
              <a:rPr lang="zh-TW" altLang="en-US" sz="7200" b="1" dirty="0" smtClean="0">
                <a:solidFill>
                  <a:srgbClr val="FF00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新</a:t>
            </a:r>
            <a:r>
              <a:rPr lang="zh-TW" altLang="en-US" sz="7200" b="1" dirty="0" smtClean="0">
                <a:solidFill>
                  <a:schemeClr val="accent2">
                    <a:lumMod val="50000"/>
                  </a:schemeClr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制上路</a:t>
            </a:r>
            <a:endParaRPr lang="zh-TW" altLang="en-US" sz="7200" b="1" dirty="0">
              <a:solidFill>
                <a:schemeClr val="accent2">
                  <a:lumMod val="50000"/>
                </a:schemeClr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0018" y="1766281"/>
            <a:ext cx="984007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  <a:cs typeface="+mj-cs"/>
              </a:rPr>
              <a:t>地政</a:t>
            </a:r>
            <a:r>
              <a:rPr lang="zh-TW" altLang="en-US" sz="1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  <a:cs typeface="+mj-cs"/>
              </a:rPr>
              <a:t>業務宣導</a:t>
            </a:r>
          </a:p>
        </p:txBody>
      </p:sp>
    </p:spTree>
    <p:extLst>
      <p:ext uri="{BB962C8B-B14F-4D97-AF65-F5344CB8AC3E}">
        <p14:creationId xmlns:p14="http://schemas.microsoft.com/office/powerpoint/2010/main" val="25835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l="18065" t="26806" r="4162" b="10844"/>
          <a:stretch/>
        </p:blipFill>
        <p:spPr>
          <a:xfrm>
            <a:off x="0" y="740228"/>
            <a:ext cx="12192000" cy="61177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22871" y="1231854"/>
            <a:ext cx="8786100" cy="1818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193106" y="3050166"/>
            <a:ext cx="8911746" cy="1041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弧形箭號 (下彎) 15"/>
          <p:cNvSpPr/>
          <p:nvPr/>
        </p:nvSpPr>
        <p:spPr>
          <a:xfrm rot="3175908">
            <a:off x="11428935" y="2731487"/>
            <a:ext cx="725472" cy="453516"/>
          </a:xfrm>
          <a:prstGeom prst="curved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422" y="1202635"/>
            <a:ext cx="6687578" cy="565536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97091" cy="5695123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990114" y="6211957"/>
            <a:ext cx="4624299" cy="387624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最後完成按產生申報書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57995" y="6634368"/>
            <a:ext cx="1023731" cy="258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向右箭號 2"/>
          <p:cNvSpPr/>
          <p:nvPr/>
        </p:nvSpPr>
        <p:spPr>
          <a:xfrm>
            <a:off x="7373888" y="6072095"/>
            <a:ext cx="616226" cy="52677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2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18" t="-718" r="743" b="2991"/>
          <a:stretch/>
        </p:blipFill>
        <p:spPr>
          <a:xfrm>
            <a:off x="0" y="804129"/>
            <a:ext cx="12192000" cy="60538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58333" y="1038735"/>
            <a:ext cx="823291" cy="263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7371" y="835372"/>
            <a:ext cx="5689344" cy="93291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確認申報書內容無誤後，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點選送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4754080" y="128558"/>
            <a:ext cx="823291" cy="5734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7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25" t="13703" r="577" b="2991"/>
          <a:stretch/>
        </p:blipFill>
        <p:spPr>
          <a:xfrm>
            <a:off x="0" y="2107095"/>
            <a:ext cx="12192000" cy="47509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9910" y="2256427"/>
            <a:ext cx="3684104" cy="346282"/>
          </a:xfrm>
        </p:spPr>
        <p:txBody>
          <a:bodyPr>
            <a:normAutofit fontScale="90000"/>
          </a:bodyPr>
          <a:lstStyle/>
          <a:p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A2PF10909150001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8266" y="306849"/>
            <a:ext cx="11072191" cy="500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系統產生申報書，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A2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申報書就產製完成囉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印出紙本經買賣雙方及代理人確認後要記得簽章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1208586" y="629538"/>
            <a:ext cx="785191" cy="6361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sp>
        <p:nvSpPr>
          <p:cNvPr id="7" name="笑臉 6"/>
          <p:cNvSpPr/>
          <p:nvPr/>
        </p:nvSpPr>
        <p:spPr>
          <a:xfrm>
            <a:off x="11354255" y="1597636"/>
            <a:ext cx="566531" cy="655985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97636"/>
            <a:ext cx="4892040" cy="49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6224" y="1030987"/>
            <a:ext cx="5563021" cy="1413724"/>
          </a:xfrm>
        </p:spPr>
        <p:txBody>
          <a:bodyPr/>
          <a:lstStyle/>
          <a:p>
            <a:r>
              <a:rPr lang="zh-TW" altLang="en-US" sz="65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兩公約宣導</a:t>
            </a:r>
            <a:endParaRPr lang="zh-TW" altLang="en-US" sz="65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zh-TW" altLang="zh-TW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8206"/>
            <a:ext cx="7324078" cy="3679794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9137" y="844449"/>
            <a:ext cx="7992863" cy="6013551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 bwMode="auto">
          <a:xfrm>
            <a:off x="2725287" y="3124940"/>
            <a:ext cx="1287981" cy="67301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nstantia" panose="02030602050306030303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41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 rotWithShape="1">
          <a:blip r:embed="rId2"/>
          <a:srcRect l="-201" t="12336" r="3232" b="4434"/>
          <a:stretch/>
        </p:blipFill>
        <p:spPr>
          <a:xfrm>
            <a:off x="0" y="816429"/>
            <a:ext cx="12192000" cy="5996134"/>
          </a:xfrm>
          <a:prstGeom prst="rect">
            <a:avLst/>
          </a:prstGeom>
        </p:spPr>
      </p:pic>
      <p:sp>
        <p:nvSpPr>
          <p:cNvPr id="5" name="燕尾形向右箭號 4"/>
          <p:cNvSpPr/>
          <p:nvPr/>
        </p:nvSpPr>
        <p:spPr>
          <a:xfrm>
            <a:off x="6043469" y="5041162"/>
            <a:ext cx="692423" cy="501252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32927" y="1654629"/>
            <a:ext cx="1485188" cy="1755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5892" y="4765445"/>
            <a:ext cx="6268278" cy="1243979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地政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上申辦系統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r>
              <a:rPr lang="en-US" altLang="zh-TW" sz="24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https://clir.land.moi.gov.tw/CAP/.</a:t>
            </a:r>
            <a:r>
              <a:rPr lang="en-US" altLang="zh-TW" sz="3600" b="1" u="sng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u="sng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u="sng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12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 rotWithShape="1">
          <a:blip r:embed="rId2"/>
          <a:srcRect t="12583" r="12832" b="3101"/>
          <a:stretch/>
        </p:blipFill>
        <p:spPr>
          <a:xfrm>
            <a:off x="0" y="881742"/>
            <a:ext cx="12192000" cy="597625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17778" y="1970314"/>
            <a:ext cx="9476251" cy="211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53775" y="2418914"/>
            <a:ext cx="6001578" cy="738672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點選不動產買賣資訊申報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向右箭號 5"/>
          <p:cNvSpPr/>
          <p:nvPr/>
        </p:nvSpPr>
        <p:spPr bwMode="auto">
          <a:xfrm>
            <a:off x="5007428" y="2478007"/>
            <a:ext cx="859971" cy="620485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nstantia" panose="02030602050306030303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73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4218"/>
            <a:ext cx="12155539" cy="59137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61785" y="705678"/>
            <a:ext cx="45719" cy="8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" y="944218"/>
            <a:ext cx="2993570" cy="53013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3210540" y="944218"/>
            <a:ext cx="6260031" cy="15594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972291" y="2871006"/>
            <a:ext cx="6638104" cy="867327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輸入交易標地座落行政區 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契約交易日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9992" y="4960318"/>
            <a:ext cx="5424597" cy="587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依項次逐項輸入交易資訊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6077769" y="2764563"/>
            <a:ext cx="894522" cy="8050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3208795" y="4881189"/>
            <a:ext cx="884583" cy="7454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8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413"/>
            <a:ext cx="12192000" cy="6129615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4979500" y="3365325"/>
            <a:ext cx="983974" cy="6518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421901" y="804413"/>
            <a:ext cx="8410870" cy="2478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0" y="3201087"/>
            <a:ext cx="3823253" cy="816045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輸入權利人資料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25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628"/>
            <a:ext cx="12192000" cy="5987143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5440493" y="3414314"/>
            <a:ext cx="924339" cy="7135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11352" y="906628"/>
            <a:ext cx="8680648" cy="2446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59217" y="3502213"/>
            <a:ext cx="4880115" cy="537748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輸入義務人資料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08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9661" y="2173010"/>
            <a:ext cx="10515600" cy="13255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035"/>
            <a:ext cx="12192000" cy="58839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48000" y="997966"/>
            <a:ext cx="7728857" cy="2350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 flipV="1">
            <a:off x="3324402" y="4065102"/>
            <a:ext cx="3664227" cy="994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240420" y="4065102"/>
            <a:ext cx="4853609" cy="1988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085862" y="4441845"/>
            <a:ext cx="23854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向右箭號 3"/>
          <p:cNvSpPr/>
          <p:nvPr/>
        </p:nvSpPr>
        <p:spPr>
          <a:xfrm>
            <a:off x="4618855" y="5317432"/>
            <a:ext cx="944218" cy="7454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58544" y="5307495"/>
            <a:ext cx="3627782" cy="755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輸入代理人資料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22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857"/>
            <a:ext cx="12192000" cy="59871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80452" y="783771"/>
            <a:ext cx="7054889" cy="1997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>
            <a:off x="4438177" y="3355215"/>
            <a:ext cx="964096" cy="79513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0245" y="3347218"/>
            <a:ext cx="7658929" cy="73414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請依交易時建物實際情形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</a:p>
        </p:txBody>
      </p:sp>
    </p:spTree>
    <p:extLst>
      <p:ext uri="{BB962C8B-B14F-4D97-AF65-F5344CB8AC3E}">
        <p14:creationId xmlns:p14="http://schemas.microsoft.com/office/powerpoint/2010/main" val="19747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258"/>
            <a:ext cx="12192000" cy="59653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6971" y="885258"/>
            <a:ext cx="8631684" cy="1934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4790446" y="3086841"/>
            <a:ext cx="1013792" cy="90446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0446" y="2910543"/>
            <a:ext cx="6861313" cy="9574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輸入交易總價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含車位價格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08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91008現值說明會簡報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細明體"/>
        <a:ea typeface="細明體"/>
        <a:cs typeface=""/>
      </a:majorFont>
      <a:minorFont>
        <a:latin typeface="細明體"/>
        <a:ea typeface="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zh-TW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微軟正黑體" panose="020B0604030504040204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zh-TW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微軟正黑體" panose="020B0604030504040204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細明體"/>
        <a:ea typeface="細明體"/>
        <a:cs typeface=""/>
      </a:majorFont>
      <a:minorFont>
        <a:latin typeface="細明體"/>
        <a:ea typeface="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zh-TW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微軟正黑體" panose="020B0604030504040204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zh-TW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微軟正黑體" panose="020B0604030504040204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108</Words>
  <Application>Microsoft Office PowerPoint</Application>
  <PresentationFormat>寬螢幕</PresentationFormat>
  <Paragraphs>17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14</vt:i4>
      </vt:variant>
    </vt:vector>
  </HeadingPairs>
  <TitlesOfParts>
    <vt:vector size="27" baseType="lpstr">
      <vt:lpstr>思源黑体 CN Regular</vt:lpstr>
      <vt:lpstr>細明體</vt:lpstr>
      <vt:lpstr>微軟正黑體</vt:lpstr>
      <vt:lpstr>新細明體</vt:lpstr>
      <vt:lpstr>標楷體</vt:lpstr>
      <vt:lpstr>Arial</vt:lpstr>
      <vt:lpstr>Calibri</vt:lpstr>
      <vt:lpstr>Calibri Light</vt:lpstr>
      <vt:lpstr>Constantia</vt:lpstr>
      <vt:lpstr>Times New Roman</vt:lpstr>
      <vt:lpstr>1_Office 佈景主題</vt:lpstr>
      <vt:lpstr>1091008現值說明會簡報</vt:lpstr>
      <vt:lpstr>1_預設簡報設計</vt:lpstr>
      <vt:lpstr>實價登錄新制上路</vt:lpstr>
      <vt:lpstr>登入地政線上申辦系統                 https://clir.land.moi.gov.tw/CAP/. </vt:lpstr>
      <vt:lpstr>點選不動產買賣資訊申報(新)</vt:lpstr>
      <vt:lpstr>輸入交易標地座落行政區  &amp;契約交易日期</vt:lpstr>
      <vt:lpstr>輸入權利人資料</vt:lpstr>
      <vt:lpstr>輸入義務人資料</vt:lpstr>
      <vt:lpstr>PowerPoint 簡報</vt:lpstr>
      <vt:lpstr>請依交易時建物實際情形輸入</vt:lpstr>
      <vt:lpstr>輸入交易總價(含車位價格)</vt:lpstr>
      <vt:lpstr>PowerPoint 簡報</vt:lpstr>
      <vt:lpstr>最後完成按產生申報書</vt:lpstr>
      <vt:lpstr>確認申報書內容無誤後，          點選送件 </vt:lpstr>
      <vt:lpstr>A2PF10909150001</vt:lpstr>
      <vt:lpstr>兩公約宣導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實價登錄新制上路</dc:title>
  <dc:creator>PF30015</dc:creator>
  <cp:lastModifiedBy>PF30015</cp:lastModifiedBy>
  <cp:revision>31</cp:revision>
  <dcterms:created xsi:type="dcterms:W3CDTF">2020-09-15T02:28:43Z</dcterms:created>
  <dcterms:modified xsi:type="dcterms:W3CDTF">2020-09-24T01:08:34Z</dcterms:modified>
</cp:coreProperties>
</file>